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2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94" autoAdjust="0"/>
    <p:restoredTop sz="95842" autoAdjust="0"/>
  </p:normalViewPr>
  <p:slideViewPr>
    <p:cSldViewPr snapToGrid="0">
      <p:cViewPr>
        <p:scale>
          <a:sx n="75" d="100"/>
          <a:sy n="75" d="100"/>
        </p:scale>
        <p:origin x="634" y="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D3136A-A966-461C-8D02-7F1F7B0902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502B68D-FD03-4B4B-874B-3524F8121B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935A26-670C-4504-BE13-73CE891C0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A2FBF6-667C-4061-B320-81982B761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5BC1A5-58E4-4D41-BB98-223017BF0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94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5E4083-FED7-47DA-901B-FEB112C46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DD8EC2-82B4-4BB7-9621-4800A0E1B8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E23FC6-2B2F-474C-BB1A-65E396390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46A4EB-FE39-49CC-84C8-DC1E665A7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C03359-9829-4FDB-A405-05C2906F9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455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89005A6-AA31-4482-AD14-9B7B215963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3F94465-EB30-406F-BB4F-C8BEBCB34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C07C6E-91D4-45F7-943E-4EF207B0C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027D09-349B-429E-AEA4-CC758FD65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54A64D-F12D-48E9-8572-BE8A80522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330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E405CC-7DEB-4174-8073-D76D91A5B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8BB2BB7-96BB-4797-865D-912030604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092BBF9-1A45-4B22-9783-639023FD4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DD6AD6-D095-49BC-B9E4-C252199C3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4615B3-43DB-41A5-A4DD-95E62356D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49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8E94BB-7B88-42D9-9EB9-FCFD82874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D4E419C-CCD6-455E-8057-83DF819C5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FD58DD-20F2-4E83-9A70-C307C44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37F78F-AD87-46E9-A170-E1E739E84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7C2390-DC8A-466C-81BD-CCA3AC3B4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87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480D60-5751-472F-9F6F-2C501BFA0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4842491-1C1A-4399-BD68-72417761D2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3F5FF78-B181-4141-BB28-29EB45944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EC8FE58-9869-4990-90B6-7CE5D5D23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D2558A5-ADDC-42B5-8B4A-9348B76B5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104F86D-EAE8-43D8-AEA3-206326FA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8695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72B0D4-46D5-403D-86C4-A8BBFC256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8467E8-FB00-41FE-81AC-E140CA84E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923C79B-D249-48B2-970C-C0BFFCC1F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47C2293-3A32-4FA4-B5AD-E9D428A5E6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5641100-A92D-4EC2-821C-27145B9394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E21CDA8-1F31-4A20-9DDE-F3A926F1D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C82B79B-20D3-45E9-80C9-D4EBB85E7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DAA4EAA-829E-43D0-B2FB-8003A4B42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5413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4FD9E0-95DB-4C6B-8338-B30A695A8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3ADC00D-97CE-4616-AEDD-5FE9B0F62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0CDF347-B3FD-4927-B1CB-5D95DF612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99BB02D-8BBA-434B-A07D-A47DD462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83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AED790D-25BF-44A7-8EAE-7D04A7926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76B1DD9-20E4-4F48-BFA3-063F6B6C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4F409A-B8E7-4A9A-B1BF-4AA4F4AAF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5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3E6857-0148-4DB4-925A-614589AF5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F99E77-141B-46BF-869D-F37FDAB1A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C763F7-F784-48A6-B3A7-2915CCE7F2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B80632-C61C-452C-9BCA-9432922CA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101B3D5-981B-434C-BA9C-7C7C8BD26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74D780C-FDE3-48C0-9CBC-56370D899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615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BF159A-41D6-4FAB-9242-CEA3AAB2F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F260420-4A6C-4EE7-B405-F44398603B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820D144-E9DB-41AD-975D-DEBF36D366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E6795F-DB11-41BE-9766-51CAAD33B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D99956E-B145-4ED8-9B4B-01434BF4C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CB31B44-F0A2-4C3A-9A64-551CEF76B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3761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915607A-4DD5-46C1-8E24-0A9635F1B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54AD30C-3AB5-4626-9ED6-D7F0B56B2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FE926C-26AA-4BBA-AB0A-436C1B50DF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60BE0-4BC1-47F3-A533-14774686B316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0D1D42-CF83-48D6-96A5-870CC32868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8BB470-9293-4F50-8DC7-5B76B62D09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452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C173B8D2-EB49-451F-9A3A-B5D525D28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911" y="3302507"/>
            <a:ext cx="12933828" cy="3787588"/>
          </a:xfrm>
        </p:spPr>
        <p:txBody>
          <a:bodyPr>
            <a:noAutofit/>
          </a:bodyPr>
          <a:lstStyle/>
          <a:p>
            <a:pPr algn="l"/>
            <a:r>
              <a:rPr lang="en-US" altLang="ja-JP" sz="4000" b="1" dirty="0">
                <a:solidFill>
                  <a:srgbClr val="0000FF"/>
                </a:solidFill>
              </a:rPr>
              <a:t>【</a:t>
            </a:r>
            <a:r>
              <a:rPr lang="ja-JP" altLang="en-US" sz="4000" b="1" dirty="0">
                <a:solidFill>
                  <a:srgbClr val="0000FF"/>
                </a:solidFill>
              </a:rPr>
              <a:t>主な魅力</a:t>
            </a:r>
            <a:r>
              <a:rPr lang="en-US" altLang="ja-JP" sz="4000" b="1" dirty="0">
                <a:solidFill>
                  <a:srgbClr val="0000FF"/>
                </a:solidFill>
              </a:rPr>
              <a:t>:</a:t>
            </a:r>
            <a:r>
              <a:rPr lang="ja-JP" altLang="en-US" sz="4000" b="1" dirty="0">
                <a:solidFill>
                  <a:srgbClr val="0000FF"/>
                </a:solidFill>
              </a:rPr>
              <a:t>指標、過去業績面</a:t>
            </a:r>
            <a:r>
              <a:rPr lang="en-US" altLang="ja-JP" sz="4000" b="1" dirty="0">
                <a:solidFill>
                  <a:srgbClr val="0000FF"/>
                </a:solidFill>
              </a:rPr>
              <a:t>】 </a:t>
            </a:r>
          </a:p>
          <a:p>
            <a:pPr algn="l"/>
            <a:r>
              <a:rPr lang="ja-JP" altLang="en-US" sz="4000" b="1" dirty="0">
                <a:solidFill>
                  <a:srgbClr val="0000FF"/>
                </a:solidFill>
              </a:rPr>
              <a:t>・上方修正と分割発表で一時</a:t>
            </a:r>
            <a:r>
              <a:rPr lang="en-US" altLang="ja-JP" sz="4000" b="1" dirty="0">
                <a:solidFill>
                  <a:srgbClr val="0000FF"/>
                </a:solidFill>
              </a:rPr>
              <a:t>1600</a:t>
            </a:r>
            <a:r>
              <a:rPr lang="ja-JP" altLang="en-US" sz="4000" b="1" dirty="0">
                <a:solidFill>
                  <a:srgbClr val="0000FF"/>
                </a:solidFill>
              </a:rPr>
              <a:t>円→</a:t>
            </a:r>
            <a:r>
              <a:rPr lang="en-US" altLang="ja-JP" sz="4000" b="1" dirty="0">
                <a:solidFill>
                  <a:srgbClr val="0000FF"/>
                </a:solidFill>
              </a:rPr>
              <a:t>900</a:t>
            </a:r>
            <a:r>
              <a:rPr lang="ja-JP" altLang="en-US" sz="4000" b="1" dirty="0">
                <a:solidFill>
                  <a:srgbClr val="0000FF"/>
                </a:solidFill>
              </a:rPr>
              <a:t>円台へ！</a:t>
            </a:r>
            <a:endParaRPr lang="en-US" altLang="ja-JP" sz="4000" b="1" dirty="0">
              <a:solidFill>
                <a:srgbClr val="0000FF"/>
              </a:solidFill>
            </a:endParaRPr>
          </a:p>
          <a:p>
            <a:pPr algn="l"/>
            <a:r>
              <a:rPr lang="ja-JP" altLang="en-US" sz="4000" b="1" dirty="0">
                <a:solidFill>
                  <a:srgbClr val="FF0000"/>
                </a:solidFill>
              </a:rPr>
              <a:t>・急落の原因は保守的業績予想か？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algn="l"/>
            <a:r>
              <a:rPr lang="ja-JP" altLang="en-US" sz="4000" b="1" dirty="0">
                <a:solidFill>
                  <a:srgbClr val="0000FF"/>
                </a:solidFill>
              </a:rPr>
              <a:t>・営業利益率</a:t>
            </a:r>
            <a:r>
              <a:rPr lang="en-US" altLang="ja-JP" sz="4000" b="1" dirty="0">
                <a:solidFill>
                  <a:srgbClr val="0000FF"/>
                </a:solidFill>
              </a:rPr>
              <a:t>10%</a:t>
            </a:r>
            <a:r>
              <a:rPr lang="ja-JP" altLang="en-US" sz="4000" b="1" dirty="0">
                <a:solidFill>
                  <a:srgbClr val="0000FF"/>
                </a:solidFill>
              </a:rPr>
              <a:t>以上安定！</a:t>
            </a:r>
            <a:r>
              <a:rPr lang="en-US" altLang="ja-JP" sz="4000" b="1" dirty="0">
                <a:solidFill>
                  <a:srgbClr val="0000FF"/>
                </a:solidFill>
              </a:rPr>
              <a:t>EPS</a:t>
            </a:r>
            <a:r>
              <a:rPr lang="ja-JP" altLang="en-US" sz="4000" b="1" dirty="0">
                <a:solidFill>
                  <a:srgbClr val="0000FF"/>
                </a:solidFill>
              </a:rPr>
              <a:t>も安定上昇！</a:t>
            </a:r>
            <a:endParaRPr lang="en-US" altLang="ja-JP" sz="4000" b="1" dirty="0">
              <a:solidFill>
                <a:srgbClr val="0000FF"/>
              </a:solidFill>
            </a:endParaRPr>
          </a:p>
          <a:p>
            <a:pPr algn="l"/>
            <a:r>
              <a:rPr lang="ja-JP" altLang="en-US" sz="4000" b="1" dirty="0">
                <a:solidFill>
                  <a:srgbClr val="0000FF"/>
                </a:solidFill>
              </a:rPr>
              <a:t>・</a:t>
            </a:r>
            <a:r>
              <a:rPr lang="en-US" altLang="ja-JP" sz="4000" b="1" dirty="0">
                <a:solidFill>
                  <a:srgbClr val="0000FF"/>
                </a:solidFill>
              </a:rPr>
              <a:t>300</a:t>
            </a:r>
            <a:r>
              <a:rPr lang="ja-JP" altLang="en-US" sz="4000" b="1" dirty="0">
                <a:solidFill>
                  <a:srgbClr val="0000FF"/>
                </a:solidFill>
              </a:rPr>
              <a:t>株</a:t>
            </a:r>
            <a:r>
              <a:rPr lang="en-US" altLang="ja-JP" sz="4000" b="1" dirty="0">
                <a:solidFill>
                  <a:srgbClr val="0000FF"/>
                </a:solidFill>
              </a:rPr>
              <a:t>3</a:t>
            </a:r>
            <a:r>
              <a:rPr lang="ja-JP" altLang="en-US" sz="4000" b="1" dirty="0">
                <a:solidFill>
                  <a:srgbClr val="0000FF"/>
                </a:solidFill>
              </a:rPr>
              <a:t>年保有で</a:t>
            </a:r>
            <a:r>
              <a:rPr lang="en-US" altLang="ja-JP" sz="4000" b="1" dirty="0">
                <a:solidFill>
                  <a:srgbClr val="0000FF"/>
                </a:solidFill>
              </a:rPr>
              <a:t>2000</a:t>
            </a:r>
            <a:r>
              <a:rPr lang="ja-JP" altLang="en-US" sz="4000" b="1" dirty="0">
                <a:solidFill>
                  <a:srgbClr val="0000FF"/>
                </a:solidFill>
              </a:rPr>
              <a:t>円相当の株主優待も！</a:t>
            </a:r>
            <a:endParaRPr lang="en-US" altLang="ja-JP" sz="4000" b="1" dirty="0">
              <a:solidFill>
                <a:srgbClr val="0000FF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3D1F03F-5033-4FB8-95E5-8A8D95FAFA9B}"/>
              </a:ext>
            </a:extLst>
          </p:cNvPr>
          <p:cNvSpPr/>
          <p:nvPr/>
        </p:nvSpPr>
        <p:spPr>
          <a:xfrm>
            <a:off x="174812" y="66675"/>
            <a:ext cx="11842376" cy="6858000"/>
          </a:xfrm>
          <a:prstGeom prst="rect">
            <a:avLst/>
          </a:prstGeom>
          <a:noFill/>
          <a:ln w="307975"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CE981F53-23E6-421B-A4D6-2DA978894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38630" y="-485081"/>
            <a:ext cx="12604374" cy="3581400"/>
          </a:xfrm>
        </p:spPr>
        <p:txBody>
          <a:bodyPr>
            <a:noAutofit/>
          </a:bodyPr>
          <a:lstStyle/>
          <a:p>
            <a:br>
              <a:rPr lang="en-US" altLang="ja-JP" sz="5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ja-JP" sz="54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ja-JP" altLang="en-US" sz="54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期連続！最高益更新中だが</a:t>
            </a:r>
            <a:r>
              <a:rPr lang="ja-JP" altLang="en-US" sz="5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急落！</a:t>
            </a:r>
            <a:br>
              <a:rPr lang="en-US" altLang="ja-JP" sz="66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ja-JP" alt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リスクモンスター</a:t>
            </a:r>
            <a:r>
              <a:rPr lang="en-US" altLang="ja-JP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(3768)</a:t>
            </a:r>
            <a:br>
              <a:rPr lang="en-US" altLang="ja-JP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ja-JP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PER16.65</a:t>
            </a:r>
            <a:r>
              <a:rPr lang="ja-JP" altLang="en-US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倍 </a:t>
            </a:r>
            <a:r>
              <a:rPr lang="en-US" altLang="ja-JP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PBR1.35</a:t>
            </a:r>
            <a:r>
              <a:rPr lang="ja-JP" altLang="en-US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倍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D19894D-3503-4D3D-B7B0-7C5385FEBE82}"/>
              </a:ext>
            </a:extLst>
          </p:cNvPr>
          <p:cNvSpPr txBox="1"/>
          <p:nvPr/>
        </p:nvSpPr>
        <p:spPr>
          <a:xfrm>
            <a:off x="9204960" y="205571"/>
            <a:ext cx="2987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バリュー株分析</a:t>
            </a:r>
            <a:r>
              <a:rPr lang="en-US" altLang="ja-JP" b="1" dirty="0"/>
              <a:t>.vol41-</a:t>
            </a:r>
            <a:r>
              <a:rPr lang="ja-JP" altLang="en-US" b="1" dirty="0"/>
              <a:t>①</a:t>
            </a:r>
            <a:endParaRPr kumimoji="1" lang="ja-JP" altLang="en-US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7784CBD-3AD9-4EF0-942E-176AA4A5F5D2}"/>
              </a:ext>
            </a:extLst>
          </p:cNvPr>
          <p:cNvSpPr txBox="1"/>
          <p:nvPr/>
        </p:nvSpPr>
        <p:spPr>
          <a:xfrm>
            <a:off x="10394945" y="2102178"/>
            <a:ext cx="24038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/>
              <a:t>【</a:t>
            </a:r>
            <a:r>
              <a:rPr lang="ja-JP" altLang="en-US" b="1" dirty="0"/>
              <a:t>前提</a:t>
            </a:r>
            <a:r>
              <a:rPr lang="en-US" altLang="ja-JP" b="1" dirty="0"/>
              <a:t>】</a:t>
            </a:r>
          </a:p>
          <a:p>
            <a:r>
              <a:rPr lang="ja-JP" altLang="en-US" b="1" dirty="0"/>
              <a:t>株価</a:t>
            </a:r>
            <a:r>
              <a:rPr lang="en-US" altLang="ja-JP" b="1" dirty="0"/>
              <a:t>960</a:t>
            </a:r>
            <a:r>
              <a:rPr lang="ja-JP" altLang="en-US" b="1" dirty="0"/>
              <a:t>円</a:t>
            </a:r>
            <a:endParaRPr lang="en-US" altLang="ja-JP" b="1" dirty="0"/>
          </a:p>
          <a:p>
            <a:r>
              <a:rPr lang="en-US" altLang="ja-JP" b="1" dirty="0"/>
              <a:t>1</a:t>
            </a:r>
            <a:r>
              <a:rPr lang="ja-JP" altLang="en-US" b="1" dirty="0"/>
              <a:t>株益</a:t>
            </a:r>
            <a:r>
              <a:rPr lang="en-US" altLang="ja-JP" b="1" dirty="0"/>
              <a:t>57.67</a:t>
            </a:r>
            <a:r>
              <a:rPr lang="ja-JP" altLang="en-US" b="1" dirty="0"/>
              <a:t>円</a:t>
            </a:r>
            <a:endParaRPr kumimoji="1" lang="en-US" altLang="ja-JP" b="1" dirty="0"/>
          </a:p>
          <a:p>
            <a:r>
              <a:rPr lang="en-US" altLang="ja-JP" b="1" dirty="0"/>
              <a:t>1</a:t>
            </a:r>
            <a:r>
              <a:rPr lang="ja-JP" altLang="en-US" b="1" dirty="0"/>
              <a:t>株純資産</a:t>
            </a:r>
            <a:r>
              <a:rPr lang="en-US" altLang="ja-JP" b="1" dirty="0"/>
              <a:t>710</a:t>
            </a:r>
            <a:r>
              <a:rPr lang="ja-JP" altLang="en-US" b="1" dirty="0"/>
              <a:t>円</a:t>
            </a:r>
            <a:endParaRPr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1307322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C173B8D2-EB49-451F-9A3A-B5D525D28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911" y="3302507"/>
            <a:ext cx="12933828" cy="3787588"/>
          </a:xfrm>
        </p:spPr>
        <p:txBody>
          <a:bodyPr>
            <a:noAutofit/>
          </a:bodyPr>
          <a:lstStyle/>
          <a:p>
            <a:pPr algn="l"/>
            <a:r>
              <a:rPr lang="en-US" altLang="ja-JP" sz="4000" b="1" dirty="0">
                <a:solidFill>
                  <a:srgbClr val="0000FF"/>
                </a:solidFill>
              </a:rPr>
              <a:t>【</a:t>
            </a:r>
            <a:r>
              <a:rPr lang="ja-JP" altLang="en-US" sz="4000" b="1" dirty="0">
                <a:solidFill>
                  <a:srgbClr val="0000FF"/>
                </a:solidFill>
              </a:rPr>
              <a:t>主な魅力</a:t>
            </a:r>
            <a:r>
              <a:rPr lang="en-US" altLang="ja-JP" sz="4000" b="1" dirty="0">
                <a:solidFill>
                  <a:srgbClr val="0000FF"/>
                </a:solidFill>
              </a:rPr>
              <a:t>:</a:t>
            </a:r>
            <a:r>
              <a:rPr lang="ja-JP" altLang="en-US" sz="4000" b="1" dirty="0">
                <a:solidFill>
                  <a:srgbClr val="0000FF"/>
                </a:solidFill>
              </a:rPr>
              <a:t>事業、直近業績面</a:t>
            </a:r>
            <a:r>
              <a:rPr lang="en-US" altLang="ja-JP" sz="4000" b="1" dirty="0">
                <a:solidFill>
                  <a:srgbClr val="0000FF"/>
                </a:solidFill>
              </a:rPr>
              <a:t>】 </a:t>
            </a:r>
          </a:p>
          <a:p>
            <a:pPr algn="l"/>
            <a:r>
              <a:rPr lang="ja-JP" altLang="en-US" sz="4000" b="1" dirty="0">
                <a:solidFill>
                  <a:srgbClr val="0000FF"/>
                </a:solidFill>
              </a:rPr>
              <a:t>・主力の与信管理事業はビジネス特許取得！</a:t>
            </a:r>
            <a:endParaRPr lang="en-US" altLang="ja-JP" sz="4000" b="1" dirty="0">
              <a:solidFill>
                <a:srgbClr val="0000FF"/>
              </a:solidFill>
            </a:endParaRPr>
          </a:p>
          <a:p>
            <a:pPr algn="l"/>
            <a:r>
              <a:rPr lang="ja-JP" altLang="en-US" sz="4000" b="1" dirty="0">
                <a:solidFill>
                  <a:srgbClr val="0000FF"/>
                </a:solidFill>
              </a:rPr>
              <a:t>・ストック型ビジネスモデルが事業基本方針！</a:t>
            </a:r>
            <a:endParaRPr lang="en-US" altLang="ja-JP" sz="4000" b="1" dirty="0">
              <a:solidFill>
                <a:srgbClr val="0000FF"/>
              </a:solidFill>
            </a:endParaRPr>
          </a:p>
          <a:p>
            <a:pPr algn="l"/>
            <a:r>
              <a:rPr lang="ja-JP" altLang="en-US" sz="4000" b="1" dirty="0">
                <a:solidFill>
                  <a:srgbClr val="0000FF"/>
                </a:solidFill>
              </a:rPr>
              <a:t>・全セグメント増収増益！</a:t>
            </a:r>
            <a:r>
              <a:rPr lang="en-US" altLang="ja-JP" sz="4000" b="1" dirty="0">
                <a:solidFill>
                  <a:srgbClr val="0000FF"/>
                </a:solidFill>
              </a:rPr>
              <a:t>BPO</a:t>
            </a:r>
            <a:r>
              <a:rPr lang="ja-JP" altLang="en-US" sz="4000" b="1" dirty="0">
                <a:solidFill>
                  <a:srgbClr val="0000FF"/>
                </a:solidFill>
              </a:rPr>
              <a:t>事業黒字化！</a:t>
            </a:r>
            <a:endParaRPr lang="en-US" altLang="ja-JP" sz="4000" b="1" dirty="0">
              <a:solidFill>
                <a:srgbClr val="0000FF"/>
              </a:solidFill>
            </a:endParaRPr>
          </a:p>
          <a:p>
            <a:pPr algn="l"/>
            <a:r>
              <a:rPr lang="ja-JP" altLang="en-US" sz="4000" b="1" dirty="0">
                <a:solidFill>
                  <a:srgbClr val="0000FF"/>
                </a:solidFill>
              </a:rPr>
              <a:t>・売上原価比率</a:t>
            </a:r>
            <a:r>
              <a:rPr lang="en-US" altLang="ja-JP" sz="4000" b="1" dirty="0">
                <a:solidFill>
                  <a:srgbClr val="0000FF"/>
                </a:solidFill>
              </a:rPr>
              <a:t>43%</a:t>
            </a:r>
            <a:r>
              <a:rPr lang="ja-JP" altLang="en-US" sz="4000" b="1" dirty="0">
                <a:solidFill>
                  <a:srgbClr val="0000FF"/>
                </a:solidFill>
              </a:rPr>
              <a:t>営業利益率</a:t>
            </a:r>
            <a:r>
              <a:rPr lang="en-US" altLang="ja-JP" sz="4000" b="1" dirty="0">
                <a:solidFill>
                  <a:srgbClr val="0000FF"/>
                </a:solidFill>
              </a:rPr>
              <a:t>18%</a:t>
            </a:r>
            <a:r>
              <a:rPr lang="ja-JP" altLang="en-US" sz="4000" b="1" dirty="0">
                <a:solidFill>
                  <a:srgbClr val="0000FF"/>
                </a:solidFill>
              </a:rPr>
              <a:t>の高収益企業！</a:t>
            </a:r>
            <a:endParaRPr lang="en-US" altLang="ja-JP" sz="4000" b="1" dirty="0">
              <a:solidFill>
                <a:srgbClr val="0000FF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3D1F03F-5033-4FB8-95E5-8A8D95FAFA9B}"/>
              </a:ext>
            </a:extLst>
          </p:cNvPr>
          <p:cNvSpPr/>
          <p:nvPr/>
        </p:nvSpPr>
        <p:spPr>
          <a:xfrm>
            <a:off x="174812" y="66675"/>
            <a:ext cx="11842376" cy="6858000"/>
          </a:xfrm>
          <a:prstGeom prst="rect">
            <a:avLst/>
          </a:prstGeom>
          <a:noFill/>
          <a:ln w="307975"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CE981F53-23E6-421B-A4D6-2DA978894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38630" y="-485081"/>
            <a:ext cx="12604374" cy="3581400"/>
          </a:xfrm>
        </p:spPr>
        <p:txBody>
          <a:bodyPr>
            <a:noAutofit/>
          </a:bodyPr>
          <a:lstStyle/>
          <a:p>
            <a:br>
              <a:rPr lang="en-US" altLang="ja-JP" sz="5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ja-JP" altLang="en-US" sz="54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与信管理</a:t>
            </a:r>
            <a:r>
              <a:rPr lang="en-US" altLang="ja-JP" sz="54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</a:t>
            </a:r>
            <a:r>
              <a:rPr lang="ja-JP" altLang="en-US" sz="54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クラウドサービス</a:t>
            </a:r>
            <a:r>
              <a:rPr lang="en-US" altLang="ja-JP" sz="54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No.1</a:t>
            </a:r>
            <a:r>
              <a:rPr lang="ja-JP" altLang="en-US" sz="54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！</a:t>
            </a:r>
            <a:br>
              <a:rPr lang="en-US" altLang="ja-JP" sz="66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ja-JP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3768</a:t>
            </a:r>
            <a:r>
              <a:rPr lang="ja-JP" alt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リスクモンスター</a:t>
            </a:r>
            <a:br>
              <a:rPr lang="en-US" altLang="ja-JP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ja-JP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PER16.65</a:t>
            </a:r>
            <a:r>
              <a:rPr lang="ja-JP" altLang="en-US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倍 </a:t>
            </a:r>
            <a:r>
              <a:rPr lang="en-US" altLang="ja-JP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PBR1.35</a:t>
            </a:r>
            <a:r>
              <a:rPr lang="ja-JP" altLang="en-US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倍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D19894D-3503-4D3D-B7B0-7C5385FEBE82}"/>
              </a:ext>
            </a:extLst>
          </p:cNvPr>
          <p:cNvSpPr txBox="1"/>
          <p:nvPr/>
        </p:nvSpPr>
        <p:spPr>
          <a:xfrm>
            <a:off x="9204960" y="205571"/>
            <a:ext cx="2987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バリュー株分析</a:t>
            </a:r>
            <a:r>
              <a:rPr lang="en-US" altLang="ja-JP" b="1" dirty="0"/>
              <a:t>.vol41-</a:t>
            </a:r>
            <a:r>
              <a:rPr lang="ja-JP" altLang="en-US" b="1" dirty="0"/>
              <a:t>②</a:t>
            </a:r>
            <a:endParaRPr kumimoji="1" lang="ja-JP" altLang="en-US" b="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F99FE03-6CB0-4BCE-987C-A32FACE6CACE}"/>
              </a:ext>
            </a:extLst>
          </p:cNvPr>
          <p:cNvSpPr txBox="1"/>
          <p:nvPr/>
        </p:nvSpPr>
        <p:spPr>
          <a:xfrm>
            <a:off x="10394945" y="2102178"/>
            <a:ext cx="24038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/>
              <a:t>【</a:t>
            </a:r>
            <a:r>
              <a:rPr lang="ja-JP" altLang="en-US" b="1" dirty="0"/>
              <a:t>前提</a:t>
            </a:r>
            <a:r>
              <a:rPr lang="en-US" altLang="ja-JP" b="1" dirty="0"/>
              <a:t>】</a:t>
            </a:r>
          </a:p>
          <a:p>
            <a:r>
              <a:rPr lang="ja-JP" altLang="en-US" b="1" dirty="0"/>
              <a:t>株価</a:t>
            </a:r>
            <a:r>
              <a:rPr lang="en-US" altLang="ja-JP" b="1" dirty="0"/>
              <a:t>960</a:t>
            </a:r>
            <a:r>
              <a:rPr lang="ja-JP" altLang="en-US" b="1" dirty="0"/>
              <a:t>円</a:t>
            </a:r>
            <a:endParaRPr lang="en-US" altLang="ja-JP" b="1" dirty="0"/>
          </a:p>
          <a:p>
            <a:r>
              <a:rPr lang="en-US" altLang="ja-JP" b="1" dirty="0"/>
              <a:t>1</a:t>
            </a:r>
            <a:r>
              <a:rPr lang="ja-JP" altLang="en-US" b="1" dirty="0"/>
              <a:t>株益</a:t>
            </a:r>
            <a:r>
              <a:rPr lang="en-US" altLang="ja-JP" b="1" dirty="0"/>
              <a:t>57.67</a:t>
            </a:r>
            <a:r>
              <a:rPr lang="ja-JP" altLang="en-US" b="1" dirty="0"/>
              <a:t>円</a:t>
            </a:r>
            <a:endParaRPr kumimoji="1" lang="en-US" altLang="ja-JP" b="1" dirty="0"/>
          </a:p>
          <a:p>
            <a:r>
              <a:rPr lang="en-US" altLang="ja-JP" b="1" dirty="0"/>
              <a:t>1</a:t>
            </a:r>
            <a:r>
              <a:rPr lang="ja-JP" altLang="en-US" b="1" dirty="0"/>
              <a:t>株純資産</a:t>
            </a:r>
            <a:r>
              <a:rPr lang="en-US" altLang="ja-JP" b="1" dirty="0"/>
              <a:t>710</a:t>
            </a:r>
            <a:r>
              <a:rPr lang="ja-JP" altLang="en-US" b="1" dirty="0"/>
              <a:t>円</a:t>
            </a:r>
            <a:endParaRPr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1336307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18892</TotalTime>
  <Words>202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 7期連続！最高益更新中だが急落！ リスクモンスター(3768) PER16.65倍 PBR1.35倍</vt:lpstr>
      <vt:lpstr> 与信管理ASPクラウドサービスNo.1！ 3768リスクモンスター PER16.65倍 PBR1.35倍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user</cp:lastModifiedBy>
  <cp:revision>164</cp:revision>
  <dcterms:created xsi:type="dcterms:W3CDTF">2019-11-04T20:32:15Z</dcterms:created>
  <dcterms:modified xsi:type="dcterms:W3CDTF">2021-05-18T09:27:52Z</dcterms:modified>
</cp:coreProperties>
</file>